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95" r:id="rId2"/>
    <p:sldId id="290" r:id="rId3"/>
    <p:sldId id="292" r:id="rId4"/>
    <p:sldId id="297" r:id="rId5"/>
    <p:sldId id="291" r:id="rId6"/>
    <p:sldId id="299" r:id="rId7"/>
    <p:sldId id="300" r:id="rId8"/>
    <p:sldId id="301" r:id="rId9"/>
    <p:sldId id="302" r:id="rId10"/>
    <p:sldId id="296" r:id="rId11"/>
    <p:sldId id="303" r:id="rId12"/>
    <p:sldId id="304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582" autoAdjust="0"/>
  </p:normalViewPr>
  <p:slideViewPr>
    <p:cSldViewPr snapToGrid="0" snapToObjects="1">
      <p:cViewPr varScale="1">
        <p:scale>
          <a:sx n="91" d="100"/>
          <a:sy n="91" d="100"/>
        </p:scale>
        <p:origin x="3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2020/5/13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2020/5/13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7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50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7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2020/5/13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95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2020/5/13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2020/5/13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2020/5/13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2020/5/13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uebenchmark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4140466/answer/8503322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335" y="-19885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135617" y="4721430"/>
            <a:ext cx="7911517" cy="703135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基于编程习题文本的语言模型构建与应用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73294"/>
            <a:ext cx="9111143" cy="1927810"/>
          </a:xfrm>
        </p:spPr>
        <p:txBody>
          <a:bodyPr rtlCol="0"/>
          <a:lstStyle/>
          <a:p>
            <a:pPr rtl="0"/>
            <a:r>
              <a:rPr lang="zh-CN" altLang="en-US" sz="7200" dirty="0"/>
              <a:t>编程题目与文本分析</a:t>
            </a:r>
            <a:endParaRPr lang="zh-cn" sz="166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0">
            <a:extLst>
              <a:ext uri="{FF2B5EF4-FFF2-40B4-BE49-F238E27FC236}">
                <a16:creationId xmlns:a16="http://schemas.microsoft.com/office/drawing/2014/main" id="{5BB8331E-7ABB-4614-9DB9-EBF1371FB83D}"/>
              </a:ext>
            </a:extLst>
          </p:cNvPr>
          <p:cNvSpPr txBox="1">
            <a:spLocks/>
          </p:cNvSpPr>
          <p:nvPr/>
        </p:nvSpPr>
        <p:spPr>
          <a:xfrm>
            <a:off x="128826" y="211591"/>
            <a:ext cx="6510099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en-US" altLang="zh-CN" sz="3600" dirty="0">
                <a:latin typeface="Old English Text MT" panose="03040902040508030806" pitchFamily="66" charset="0"/>
              </a:rPr>
              <a:t>Data Visualization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altLang="en-US" sz="3600" dirty="0">
              <a:latin typeface="Old English Text MT" panose="03040902040508030806" pitchFamily="66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C40973F-CBF8-4930-BE49-2F7544F05C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我们将使用</a:t>
            </a:r>
            <a:r>
              <a:rPr lang="en-US" altLang="zh-CN" sz="2000" dirty="0"/>
              <a:t>Python</a:t>
            </a:r>
            <a:r>
              <a:rPr lang="zh-CN" altLang="en-US" sz="2000" dirty="0"/>
              <a:t>的数据可视化工具对所获取和产生的数据进行可视化，进而对数据进行更好的处理与展示</a:t>
            </a:r>
            <a:endParaRPr lang="en-US" altLang="zh-CN" sz="2000" dirty="0"/>
          </a:p>
          <a:p>
            <a:r>
              <a:rPr lang="zh-CN" altLang="en-US" sz="2000" dirty="0"/>
              <a:t>如使用雷达图直观展示题目的文本风格等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7FB1CD-E976-432A-9162-7FACDB93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05" y="2224194"/>
            <a:ext cx="4737771" cy="40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042D7-495E-42A4-82EA-87056BA0D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6140988" cy="449580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最终我们将在数据科学课程中的</a:t>
            </a:r>
            <a:r>
              <a:rPr lang="en-US" altLang="zh-CN" sz="1800" dirty="0"/>
              <a:t>200</a:t>
            </a:r>
            <a:r>
              <a:rPr lang="zh-CN" altLang="en-US" sz="1800" dirty="0"/>
              <a:t>道</a:t>
            </a:r>
            <a:r>
              <a:rPr lang="en-US" altLang="zh-CN" sz="1800" dirty="0"/>
              <a:t>Python</a:t>
            </a:r>
            <a:r>
              <a:rPr lang="zh-CN" altLang="en-US" sz="1800" dirty="0"/>
              <a:t>题目中应用模型进行实验，对题目文本进行分析获得结果</a:t>
            </a:r>
            <a:endParaRPr lang="en-US" altLang="zh-CN" sz="1800" dirty="0"/>
          </a:p>
        </p:txBody>
      </p:sp>
      <p:sp>
        <p:nvSpPr>
          <p:cNvPr id="4" name="标题 10">
            <a:extLst>
              <a:ext uri="{FF2B5EF4-FFF2-40B4-BE49-F238E27FC236}">
                <a16:creationId xmlns:a16="http://schemas.microsoft.com/office/drawing/2014/main" id="{CA12BB7B-80CF-41C1-8D40-6E5905E0C785}"/>
              </a:ext>
            </a:extLst>
          </p:cNvPr>
          <p:cNvSpPr txBox="1">
            <a:spLocks/>
          </p:cNvSpPr>
          <p:nvPr/>
        </p:nvSpPr>
        <p:spPr>
          <a:xfrm>
            <a:off x="128826" y="211591"/>
            <a:ext cx="6510099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en-US" altLang="zh-CN" sz="3600" dirty="0">
                <a:latin typeface="Old English Text MT" panose="03040902040508030806" pitchFamily="66" charset="0"/>
              </a:rPr>
              <a:t>Experiment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altLang="en-US" sz="3600" dirty="0">
              <a:latin typeface="Old English Text MT" panose="03040902040508030806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527E32-368E-47F9-A971-671BC772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75" y="2429582"/>
            <a:ext cx="8060597" cy="40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7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6A3A7-3696-4701-BFA4-C41F072E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63" y="2502487"/>
            <a:ext cx="7919448" cy="1853025"/>
          </a:xfrm>
        </p:spPr>
        <p:txBody>
          <a:bodyPr/>
          <a:lstStyle/>
          <a:p>
            <a:r>
              <a:rPr lang="zh-CN" altLang="en-US" sz="66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95115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5"/>
            <a:ext cx="10532281" cy="522656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zh-CN" sz="3200" b="1" dirty="0"/>
              <a:t>Abstract</a:t>
            </a:r>
          </a:p>
          <a:p>
            <a:pPr rtl="0"/>
            <a:r>
              <a:rPr lang="en-US" altLang="zh-CN" sz="3200" b="1" dirty="0"/>
              <a:t>Data Collection</a:t>
            </a:r>
          </a:p>
          <a:p>
            <a:pPr rtl="0"/>
            <a:r>
              <a:rPr lang="en-US" altLang="zh-CN" sz="3200" b="1" dirty="0"/>
              <a:t>Exploratory Data Analysis</a:t>
            </a:r>
          </a:p>
          <a:p>
            <a:pPr rtl="0"/>
            <a:r>
              <a:rPr lang="en-US" altLang="zh-CN" sz="3200" b="1" dirty="0"/>
              <a:t>Machine Learning</a:t>
            </a:r>
          </a:p>
          <a:p>
            <a:pPr rtl="0"/>
            <a:r>
              <a:rPr lang="en-US" altLang="zh-CN" sz="3200" b="1" dirty="0"/>
              <a:t>Data Visualization</a:t>
            </a:r>
          </a:p>
          <a:p>
            <a:pPr rtl="0"/>
            <a:r>
              <a:rPr lang="en-US" altLang="zh-CN" sz="3200" b="1" dirty="0"/>
              <a:t>Experiment</a:t>
            </a:r>
            <a:endParaRPr lang="en-US" altLang="ja-JP" sz="3200" b="1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8" y="0"/>
            <a:ext cx="10523531" cy="955404"/>
          </a:xfrm>
        </p:spPr>
        <p:txBody>
          <a:bodyPr rtlCol="0">
            <a:normAutofit/>
          </a:bodyPr>
          <a:lstStyle/>
          <a:p>
            <a:r>
              <a:rPr lang="en-US" altLang="zh-CN" sz="3600" dirty="0">
                <a:latin typeface="Old English Text MT" panose="03040902040508030806" pitchFamily="66" charset="0"/>
              </a:rPr>
              <a:t>Catalogue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sz="3200" dirty="0"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9117" y="1199626"/>
            <a:ext cx="5838736" cy="5759042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30000"/>
              </a:lnSpc>
            </a:pPr>
            <a:r>
              <a:rPr lang="zh-CN" altLang="en-US" sz="1800" dirty="0"/>
              <a:t>根据课程安排与实际，我们决定对编程题的文本应用语言模型进行分析，通过收集数据训练模型，进而对编程题目的以下几个方面进行度量：</a:t>
            </a:r>
            <a:endParaRPr lang="en-US" altLang="zh-CN" sz="1800" dirty="0"/>
          </a:p>
          <a:p>
            <a:pPr rtl="0">
              <a:lnSpc>
                <a:spcPct val="130000"/>
              </a:lnSpc>
            </a:pPr>
            <a:r>
              <a:rPr lang="en-US" altLang="zh-CN" sz="1800" dirty="0"/>
              <a:t>- </a:t>
            </a:r>
            <a:r>
              <a:rPr lang="zh-CN" altLang="en-US" sz="1800" dirty="0"/>
              <a:t>题目难度</a:t>
            </a:r>
            <a:endParaRPr lang="en-US" altLang="zh-CN" sz="1800" dirty="0"/>
          </a:p>
          <a:p>
            <a:pPr rtl="0">
              <a:lnSpc>
                <a:spcPct val="130000"/>
              </a:lnSpc>
            </a:pPr>
            <a:r>
              <a:rPr lang="en-US" altLang="zh-CN" sz="1800" dirty="0"/>
              <a:t>- </a:t>
            </a:r>
            <a:r>
              <a:rPr lang="zh-CN" altLang="en-US" sz="1800" dirty="0"/>
              <a:t>题目受欢迎程度</a:t>
            </a:r>
            <a:endParaRPr lang="en-US" altLang="zh-CN" sz="1800" dirty="0"/>
          </a:p>
          <a:p>
            <a:pPr rtl="0">
              <a:lnSpc>
                <a:spcPct val="130000"/>
              </a:lnSpc>
            </a:pPr>
            <a:r>
              <a:rPr lang="en-US" altLang="zh-CN" sz="1800" dirty="0"/>
              <a:t>- </a:t>
            </a:r>
            <a:r>
              <a:rPr lang="zh-CN" altLang="en-US" sz="1800" dirty="0"/>
              <a:t>题目文本风格：</a:t>
            </a:r>
            <a:endParaRPr lang="en-US" altLang="zh-CN" sz="1800" dirty="0"/>
          </a:p>
          <a:p>
            <a:pPr marL="0" indent="0" rtl="0">
              <a:lnSpc>
                <a:spcPct val="130000"/>
              </a:lnSpc>
              <a:buNone/>
            </a:pPr>
            <a:r>
              <a:rPr lang="en-US" altLang="zh-CN" sz="1800" dirty="0"/>
              <a:t>      - </a:t>
            </a:r>
            <a:r>
              <a:rPr lang="zh-CN" altLang="en-US" sz="1800" dirty="0"/>
              <a:t>二次元程度</a:t>
            </a:r>
            <a:endParaRPr lang="en-US" altLang="zh-CN" sz="1800" dirty="0"/>
          </a:p>
          <a:p>
            <a:pPr marL="0" indent="0" rtl="0">
              <a:lnSpc>
                <a:spcPct val="130000"/>
              </a:lnSpc>
              <a:buNone/>
            </a:pPr>
            <a:r>
              <a:rPr lang="en-US" altLang="zh-CN" sz="1800" dirty="0"/>
              <a:t>      - </a:t>
            </a:r>
            <a:r>
              <a:rPr lang="zh-CN" altLang="en-US" sz="1800" dirty="0"/>
              <a:t>学术程度</a:t>
            </a:r>
            <a:endParaRPr lang="en-US" altLang="zh-CN" sz="1800" dirty="0"/>
          </a:p>
          <a:p>
            <a:pPr marL="0" indent="0" rtl="0">
              <a:lnSpc>
                <a:spcPct val="130000"/>
              </a:lnSpc>
              <a:buNone/>
            </a:pPr>
            <a:r>
              <a:rPr lang="en-US" altLang="zh-CN" sz="1800" dirty="0"/>
              <a:t>      - </a:t>
            </a:r>
            <a:r>
              <a:rPr lang="zh-CN" altLang="en-US" sz="1800" dirty="0"/>
              <a:t>文学程度</a:t>
            </a:r>
            <a:endParaRPr lang="en-US" altLang="zh-CN" sz="1800" dirty="0"/>
          </a:p>
          <a:p>
            <a:pPr marL="0" indent="0" rtl="0">
              <a:lnSpc>
                <a:spcPct val="130000"/>
              </a:lnSpc>
              <a:buNone/>
            </a:pPr>
            <a:r>
              <a:rPr lang="en-US" altLang="zh-CN" sz="1800" dirty="0"/>
              <a:t>      - </a:t>
            </a:r>
            <a:r>
              <a:rPr lang="zh-CN" altLang="en-US" sz="1800" dirty="0"/>
              <a:t>上流程度</a:t>
            </a:r>
            <a:endParaRPr lang="en-US" altLang="zh-CN" sz="1800" dirty="0"/>
          </a:p>
          <a:p>
            <a:pPr marL="0" indent="0" rtl="0">
              <a:lnSpc>
                <a:spcPct val="130000"/>
              </a:lnSpc>
              <a:buNone/>
            </a:pPr>
            <a:r>
              <a:rPr lang="en-US" altLang="zh-CN" sz="1800" dirty="0"/>
              <a:t>      - </a:t>
            </a:r>
            <a:r>
              <a:rPr lang="zh-CN" altLang="en-US" sz="1800" dirty="0"/>
              <a:t>翻译腔程度</a:t>
            </a:r>
            <a:endParaRPr lang="en-US" altLang="zh-CN" sz="1800" dirty="0"/>
          </a:p>
          <a:p>
            <a:pPr marL="0" indent="0" rtl="0">
              <a:lnSpc>
                <a:spcPct val="130000"/>
              </a:lnSpc>
              <a:buNone/>
            </a:pPr>
            <a:r>
              <a:rPr lang="en-US" altLang="zh-CN" sz="1800" dirty="0"/>
              <a:t>      - </a:t>
            </a:r>
            <a:r>
              <a:rPr lang="zh-CN" altLang="en-US" sz="1800" dirty="0"/>
              <a:t>用例丰富程度</a:t>
            </a:r>
            <a:endParaRPr lang="en-US" alt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39" y="199789"/>
            <a:ext cx="4858575" cy="583800"/>
          </a:xfrm>
        </p:spPr>
        <p:txBody>
          <a:bodyPr rtlCol="0"/>
          <a:lstStyle/>
          <a:p>
            <a:r>
              <a:rPr lang="en-US" altLang="zh-CN" sz="3600" dirty="0">
                <a:latin typeface="Old English Text MT" panose="03040902040508030806" pitchFamily="66" charset="0"/>
              </a:rPr>
              <a:t>Abstract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altLang="en-US" sz="3600" dirty="0">
              <a:latin typeface="Old English Text MT" panose="03040902040508030806" pitchFamily="66" charset="0"/>
            </a:endParaRP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2" y="1266516"/>
            <a:ext cx="5553075" cy="4815502"/>
          </a:xfrm>
        </p:spPr>
        <p:txBody>
          <a:bodyPr rtlCol="0">
            <a:normAutofit fontScale="92500"/>
          </a:bodyPr>
          <a:lstStyle/>
          <a:p>
            <a:pPr rtl="0"/>
            <a:r>
              <a:rPr lang="zh-CN" altLang="en-US" sz="1800" dirty="0"/>
              <a:t>我们将从开放</a:t>
            </a:r>
            <a:r>
              <a:rPr lang="en-US" altLang="zh-CN" sz="1800" dirty="0"/>
              <a:t>NLP</a:t>
            </a:r>
            <a:r>
              <a:rPr lang="zh-CN" altLang="en-US" sz="1800" dirty="0"/>
              <a:t>数据集下载，或使用</a:t>
            </a:r>
            <a:r>
              <a:rPr lang="en-US" altLang="zh-CN" sz="1800" dirty="0"/>
              <a:t>Python</a:t>
            </a:r>
            <a:r>
              <a:rPr lang="zh-CN" altLang="en-US" sz="1800" dirty="0"/>
              <a:t>爬虫进行训练数据的收集</a:t>
            </a:r>
            <a:endParaRPr lang="en-US" altLang="zh-CN" sz="1800" dirty="0"/>
          </a:p>
          <a:p>
            <a:pPr rtl="0"/>
            <a:r>
              <a:rPr lang="zh-CN" altLang="en-US" sz="1800" dirty="0"/>
              <a:t>数据来源：</a:t>
            </a:r>
            <a:endParaRPr lang="en-US" altLang="zh-CN" sz="1800" dirty="0"/>
          </a:p>
          <a:p>
            <a:pPr rtl="0"/>
            <a:r>
              <a:rPr lang="en-US" altLang="zh-CN" sz="1800" dirty="0"/>
              <a:t>- </a:t>
            </a:r>
            <a:r>
              <a:rPr lang="zh-CN" altLang="en-US" sz="1800" dirty="0"/>
              <a:t>乐扣中文 </a:t>
            </a:r>
            <a:r>
              <a:rPr lang="en-US" altLang="zh-CN" sz="1800" dirty="0"/>
              <a:t>leetcode-cn.com</a:t>
            </a:r>
          </a:p>
          <a:p>
            <a:pPr rtl="0"/>
            <a:r>
              <a:rPr lang="en-US" altLang="zh-CN" sz="1800" dirty="0"/>
              <a:t>- </a:t>
            </a:r>
            <a:r>
              <a:rPr lang="zh-CN" altLang="en-US" sz="1800" dirty="0"/>
              <a:t>萌娘百科 </a:t>
            </a:r>
            <a:r>
              <a:rPr lang="en-US" altLang="zh-CN" sz="1800" dirty="0"/>
              <a:t>zh.moegirl.org</a:t>
            </a:r>
          </a:p>
          <a:p>
            <a:pPr rtl="0"/>
            <a:r>
              <a:rPr lang="en-US" altLang="zh-CN" sz="1800" dirty="0"/>
              <a:t>- </a:t>
            </a:r>
            <a:r>
              <a:rPr lang="zh-CN" altLang="en-US" sz="1800" dirty="0"/>
              <a:t>南京大学中文学术资源 </a:t>
            </a:r>
            <a:r>
              <a:rPr lang="en-US" altLang="zh-CN" sz="1800" dirty="0"/>
              <a:t>kiss.casb.nju.edu.cn</a:t>
            </a:r>
          </a:p>
          <a:p>
            <a:pPr rtl="0"/>
            <a:r>
              <a:rPr lang="en-US" altLang="zh-CN" sz="1800" dirty="0"/>
              <a:t>- </a:t>
            </a:r>
            <a:r>
              <a:rPr lang="zh-CN" altLang="en-US" sz="1800" dirty="0"/>
              <a:t>中文</a:t>
            </a:r>
            <a:r>
              <a:rPr lang="en-US" altLang="zh-CN" sz="1800" dirty="0"/>
              <a:t>NLP</a:t>
            </a:r>
            <a:r>
              <a:rPr lang="zh-CN" altLang="en-US" sz="1800" dirty="0"/>
              <a:t>数据集 </a:t>
            </a:r>
            <a:r>
              <a:rPr lang="en-US" altLang="zh-CN" sz="1800" dirty="0">
                <a:hlinkClick r:id="rId3"/>
              </a:rPr>
              <a:t>www.cluebenchmarks.com</a:t>
            </a:r>
            <a:endParaRPr lang="en-US" altLang="zh-CN" sz="1800" dirty="0"/>
          </a:p>
          <a:p>
            <a:pPr rtl="0"/>
            <a:r>
              <a:rPr lang="en-US" altLang="zh-CN" sz="1800" dirty="0"/>
              <a:t>- </a:t>
            </a:r>
            <a:r>
              <a:rPr lang="zh-CN" altLang="en-US" sz="1800" dirty="0"/>
              <a:t>其它开源数据集 </a:t>
            </a:r>
            <a:r>
              <a:rPr lang="en-US" altLang="zh-CN" sz="1800" dirty="0"/>
              <a:t>www.github.com</a:t>
            </a: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39" y="199789"/>
            <a:ext cx="4858575" cy="583800"/>
          </a:xfrm>
        </p:spPr>
        <p:txBody>
          <a:bodyPr rtlCol="0"/>
          <a:lstStyle/>
          <a:p>
            <a:r>
              <a:rPr lang="en-US" altLang="zh-CN" sz="3600" dirty="0">
                <a:latin typeface="Old English Text MT" panose="03040902040508030806" pitchFamily="66" charset="0"/>
              </a:rPr>
              <a:t>Data Collection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altLang="en-US" sz="3600" dirty="0">
              <a:latin typeface="Old English Text MT" panose="03040902040508030806" pitchFamily="66" charset="0"/>
            </a:endParaRP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255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8826" y="2457700"/>
            <a:ext cx="4116574" cy="389262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1600" dirty="0"/>
              <a:t>从</a:t>
            </a:r>
            <a:r>
              <a:rPr lang="en-US" altLang="zh-CN" sz="1600" dirty="0" err="1"/>
              <a:t>Leetcode</a:t>
            </a:r>
            <a:r>
              <a:rPr lang="zh-CN" altLang="en-US" sz="1600" dirty="0"/>
              <a:t>网站上获得的信息包括：</a:t>
            </a:r>
            <a:endParaRPr lang="en-US" altLang="zh-CN" sz="1600" dirty="0"/>
          </a:p>
          <a:p>
            <a:pPr rtl="0"/>
            <a:r>
              <a:rPr lang="en-US" altLang="zh-CN" sz="1600" dirty="0"/>
              <a:t>- </a:t>
            </a:r>
            <a:r>
              <a:rPr lang="zh-CN" altLang="en-US" sz="1600" dirty="0"/>
              <a:t>题目的中文描述（包括题干和用例）</a:t>
            </a:r>
            <a:endParaRPr lang="en-US" altLang="zh-CN" sz="1600" dirty="0"/>
          </a:p>
          <a:p>
            <a:pPr rtl="0"/>
            <a:r>
              <a:rPr lang="en-US" altLang="zh-CN" sz="1600" dirty="0"/>
              <a:t>- </a:t>
            </a:r>
            <a:r>
              <a:rPr lang="zh-CN" altLang="en-US" sz="1600" dirty="0"/>
              <a:t>题目的点赞数量</a:t>
            </a:r>
            <a:endParaRPr lang="en-US" altLang="zh-CN" sz="1600" dirty="0"/>
          </a:p>
          <a:p>
            <a:pPr rtl="0"/>
            <a:r>
              <a:rPr lang="en-US" altLang="zh-CN" sz="1600" dirty="0"/>
              <a:t>- </a:t>
            </a:r>
            <a:r>
              <a:rPr lang="zh-CN" altLang="en-US" sz="1600" dirty="0"/>
              <a:t>题目的难度分级（离散的难度评级）</a:t>
            </a:r>
            <a:endParaRPr lang="en-US" altLang="ja-JP" sz="1600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04" y="1097996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4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Leetcode</a:t>
            </a:r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数据：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D82FA6-B5DB-450E-AE73-41F03400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052" y="2103736"/>
            <a:ext cx="7912915" cy="4316136"/>
          </a:xfrm>
          <a:prstGeom prst="rect">
            <a:avLst/>
          </a:prstGeom>
        </p:spPr>
      </p:pic>
      <p:sp>
        <p:nvSpPr>
          <p:cNvPr id="8" name="标题 10">
            <a:extLst>
              <a:ext uri="{FF2B5EF4-FFF2-40B4-BE49-F238E27FC236}">
                <a16:creationId xmlns:a16="http://schemas.microsoft.com/office/drawing/2014/main" id="{0D1CDE03-1DE9-4878-B375-582400725EFD}"/>
              </a:ext>
            </a:extLst>
          </p:cNvPr>
          <p:cNvSpPr txBox="1">
            <a:spLocks/>
          </p:cNvSpPr>
          <p:nvPr/>
        </p:nvSpPr>
        <p:spPr>
          <a:xfrm>
            <a:off x="128826" y="211591"/>
            <a:ext cx="6510099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en-US" altLang="zh-CN" sz="3600" dirty="0">
                <a:latin typeface="Old English Text MT" panose="03040902040508030806" pitchFamily="66" charset="0"/>
              </a:rPr>
              <a:t>Exploratory Data Analysis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altLang="en-US" sz="3600" dirty="0"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8826" y="2312307"/>
            <a:ext cx="4045645" cy="351392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1600" dirty="0"/>
              <a:t>从其他文本中获得的信息包括：</a:t>
            </a:r>
            <a:endParaRPr lang="en-US" altLang="zh-CN" sz="1600" dirty="0"/>
          </a:p>
          <a:p>
            <a:pPr rtl="0"/>
            <a:r>
              <a:rPr lang="en-US" altLang="zh-CN" sz="1600" dirty="0"/>
              <a:t>- </a:t>
            </a:r>
            <a:r>
              <a:rPr lang="zh-CN" altLang="en-US" sz="1600" dirty="0"/>
              <a:t>以萌娘百科为代表的二次元文本</a:t>
            </a:r>
            <a:endParaRPr lang="en-US" altLang="zh-CN" sz="1600" dirty="0"/>
          </a:p>
          <a:p>
            <a:pPr rtl="0"/>
            <a:r>
              <a:rPr lang="en-US" altLang="zh-CN" sz="1600" dirty="0"/>
              <a:t>- </a:t>
            </a:r>
            <a:r>
              <a:rPr lang="zh-CN" altLang="en-US" sz="1600" dirty="0"/>
              <a:t>以中文文学著作为代表的文学文本</a:t>
            </a:r>
            <a:endParaRPr lang="en-US" altLang="zh-CN" sz="1600" dirty="0"/>
          </a:p>
          <a:p>
            <a:pPr rtl="0"/>
            <a:r>
              <a:rPr lang="en-US" altLang="zh-CN" sz="1600" dirty="0"/>
              <a:t>- </a:t>
            </a:r>
            <a:r>
              <a:rPr lang="zh-CN" altLang="en-US" sz="1600" dirty="0"/>
              <a:t>以中文学术资料为代表的学术文本</a:t>
            </a:r>
            <a:endParaRPr lang="en-US" altLang="ja-JP" sz="1600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04" y="1097996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其他文本数据：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0">
            <a:extLst>
              <a:ext uri="{FF2B5EF4-FFF2-40B4-BE49-F238E27FC236}">
                <a16:creationId xmlns:a16="http://schemas.microsoft.com/office/drawing/2014/main" id="{0D1CDE03-1DE9-4878-B375-582400725EFD}"/>
              </a:ext>
            </a:extLst>
          </p:cNvPr>
          <p:cNvSpPr txBox="1">
            <a:spLocks/>
          </p:cNvSpPr>
          <p:nvPr/>
        </p:nvSpPr>
        <p:spPr>
          <a:xfrm>
            <a:off x="128826" y="211591"/>
            <a:ext cx="6510099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en-US" altLang="zh-CN" sz="3600" dirty="0">
                <a:latin typeface="Old English Text MT" panose="03040902040508030806" pitchFamily="66" charset="0"/>
              </a:rPr>
              <a:t>Exploratory Data Analysis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altLang="en-US" sz="3600" dirty="0">
              <a:latin typeface="Old English Text MT" panose="03040902040508030806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B1E9AE-8863-4A3B-A4EA-39851105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448" y="2030746"/>
            <a:ext cx="7620660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1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458" y="1028086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题目难度分析模型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0">
            <a:extLst>
              <a:ext uri="{FF2B5EF4-FFF2-40B4-BE49-F238E27FC236}">
                <a16:creationId xmlns:a16="http://schemas.microsoft.com/office/drawing/2014/main" id="{0D1CDE03-1DE9-4878-B375-582400725EFD}"/>
              </a:ext>
            </a:extLst>
          </p:cNvPr>
          <p:cNvSpPr txBox="1">
            <a:spLocks/>
          </p:cNvSpPr>
          <p:nvPr/>
        </p:nvSpPr>
        <p:spPr>
          <a:xfrm>
            <a:off x="128826" y="211591"/>
            <a:ext cx="6510099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en-US" altLang="zh-CN" sz="3600" dirty="0">
                <a:latin typeface="Old English Text MT" panose="03040902040508030806" pitchFamily="66" charset="0"/>
              </a:rPr>
              <a:t>Machine Learning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altLang="en-US" sz="3600" dirty="0">
              <a:latin typeface="Old English Text MT" panose="03040902040508030806" pitchFamily="66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603C8-1622-44D3-B97F-98B39BBEB87E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533010" y="1886972"/>
            <a:ext cx="9298888" cy="453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100000"/>
              </a:lnSpc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关于题目难度分析，只可能是粗略的、基于渐层语义信息的分析。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如果我们的模型可以完全正确的分析任何题目的难度，这首先要求我们的模型可以将所有题目的答案写出来，这自然也包括需要不确定多项式时间的问题，因此我们所解决的问题可以视作这类问题的规约，也就是说，学习精确的模型是一个NPC的问题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因此，我们</a:t>
            </a:r>
            <a:r>
              <a:rPr lang="zh-CN" altLang="zh-CN" sz="1600" dirty="0">
                <a:solidFill>
                  <a:srgbClr val="FFFF00"/>
                </a:solidFill>
                <a:latin typeface="Microsoft YaHei UI" panose="020B0503020204020204" pitchFamily="34" charset="-122"/>
              </a:rPr>
              <a:t>不尝试训练精确</a:t>
            </a:r>
            <a:r>
              <a:rPr lang="zh-CN" altLang="en-US" sz="1600" dirty="0">
                <a:solidFill>
                  <a:srgbClr val="FFFF00"/>
                </a:solidFill>
                <a:latin typeface="Microsoft YaHei UI" panose="020B0503020204020204" pitchFamily="34" charset="-122"/>
              </a:rPr>
              <a:t>判定</a:t>
            </a:r>
            <a:r>
              <a:rPr lang="zh-CN" altLang="zh-CN" sz="1600" dirty="0">
                <a:solidFill>
                  <a:srgbClr val="FFFF00"/>
                </a:solidFill>
                <a:latin typeface="Microsoft YaHei UI" panose="020B0503020204020204" pitchFamily="34" charset="-122"/>
              </a:rPr>
              <a:t>的模型</a:t>
            </a: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我们首先在leetcode数据集上，使用无监督学习word2vec实现从中文到词向量的转换。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然后使用时间序列分析LSTM进行监督学习，模型的输入是由词向量表示的问题，输出是题目的难度。这是一个监督学习问题，因为我们已经从leetcode网站获取了人工的评分结果。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使用工具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en-US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- </a:t>
            </a: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gensim: NLP工具包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en-US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- </a:t>
            </a: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jieba: 中文分词工具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en-US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- </a:t>
            </a:r>
            <a:r>
              <a:rPr lang="zh-CN" altLang="zh-CN" sz="16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pytorch: 用于神经网络的搭建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069045-7889-4502-9FBE-994F598E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692" y="408979"/>
            <a:ext cx="932427" cy="61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1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458" y="1028086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题目受欢迎程度分析模型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0">
            <a:extLst>
              <a:ext uri="{FF2B5EF4-FFF2-40B4-BE49-F238E27FC236}">
                <a16:creationId xmlns:a16="http://schemas.microsoft.com/office/drawing/2014/main" id="{0D1CDE03-1DE9-4878-B375-582400725EFD}"/>
              </a:ext>
            </a:extLst>
          </p:cNvPr>
          <p:cNvSpPr txBox="1">
            <a:spLocks/>
          </p:cNvSpPr>
          <p:nvPr/>
        </p:nvSpPr>
        <p:spPr>
          <a:xfrm>
            <a:off x="128826" y="211591"/>
            <a:ext cx="6510099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en-US" altLang="zh-CN" sz="3600" dirty="0">
                <a:latin typeface="Old English Text MT" panose="03040902040508030806" pitchFamily="66" charset="0"/>
              </a:rPr>
              <a:t>Machine Learning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altLang="en-US" sz="3600" dirty="0">
              <a:latin typeface="Old English Text MT" panose="03040902040508030806" pitchFamily="66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603C8-1622-44D3-B97F-98B39BBEB87E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362458" y="1862708"/>
            <a:ext cx="9257738" cy="459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我们将 </a:t>
            </a:r>
            <a:r>
              <a:rPr lang="en-US" altLang="zh-CN" sz="1800" dirty="0" err="1">
                <a:solidFill>
                  <a:schemeClr val="bg1"/>
                </a:solidFill>
                <a:latin typeface="Microsoft YaHei UI" panose="020B0503020204020204" pitchFamily="34" charset="-122"/>
              </a:rPr>
              <a:t>Leetcode</a:t>
            </a:r>
            <a:r>
              <a:rPr lang="en-US" altLang="zh-CN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网站中的“点赞数量”作为评价题目受欢迎程度的依据</a:t>
            </a:r>
            <a:r>
              <a:rPr lang="zh-CN" altLang="zh-CN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然而，值得注意的是。</a:t>
            </a:r>
            <a:r>
              <a:rPr lang="en-US" altLang="zh-CN" sz="1800" dirty="0" err="1">
                <a:solidFill>
                  <a:schemeClr val="bg1"/>
                </a:solidFill>
                <a:latin typeface="Microsoft YaHei UI" panose="020B0503020204020204" pitchFamily="34" charset="-122"/>
              </a:rPr>
              <a:t>Leetcode</a:t>
            </a:r>
            <a:r>
              <a:rPr lang="en-US" altLang="zh-CN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网站的点赞是受到时间影响的，前面的题</a:t>
            </a:r>
            <a:r>
              <a:rPr lang="en-US" altLang="zh-CN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b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被更多人看到，因此点赞数量普遍较高，后面的题目被看到的次数少，因此点赞数量普遍较低，我们需要抵消这种影响。</a:t>
            </a:r>
            <a:endParaRPr lang="zh-CN" altLang="zh-CN" sz="1800" dirty="0">
              <a:solidFill>
                <a:schemeClr val="bg1"/>
              </a:solidFill>
              <a:latin typeface="Microsoft YaHei UI" panose="020B0503020204020204" pitchFamily="34" charset="-122"/>
            </a:endParaRPr>
          </a:p>
          <a:p>
            <a:pPr marR="0" lvl="0" eaLnBrk="1" fontAlgn="base" hangingPunct="1"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我们使用简单的多项式回归学习出整个题目列表中，</a:t>
            </a:r>
            <a:r>
              <a:rPr lang="zh-CN" altLang="en-US" sz="1800" dirty="0">
                <a:solidFill>
                  <a:srgbClr val="FFFF00"/>
                </a:solidFill>
                <a:latin typeface="Microsoft YaHei UI" panose="020B0503020204020204" pitchFamily="34" charset="-122"/>
              </a:rPr>
              <a:t>题目编号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和</a:t>
            </a:r>
            <a:r>
              <a:rPr lang="zh-CN" altLang="en-US" sz="1800" dirty="0">
                <a:solidFill>
                  <a:srgbClr val="FFFF00"/>
                </a:solidFill>
                <a:latin typeface="Microsoft YaHei UI" panose="020B0503020204020204" pitchFamily="34" charset="-122"/>
              </a:rPr>
              <a:t>点赞数量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的关系</a:t>
            </a:r>
            <a:r>
              <a:rPr lang="zh-CN" altLang="zh-CN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注意，为了防止过拟合，我们使用容量较小的模型，目标仅为学习出大致趋势，而不认为题目编号和点赞数量有其他内在的关系</a:t>
            </a:r>
            <a:endParaRPr lang="en-US" altLang="zh-CN" sz="2000" dirty="0"/>
          </a:p>
          <a:p>
            <a:pPr marR="0" lvl="0" eaLnBrk="1" fontAlgn="base" hangingPunct="1"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en-US" sz="20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接下来，我们用样本原本的点赞数量减去模型的预测值，作为评级题目受欢迎程度的度量</a:t>
            </a:r>
            <a:endParaRPr lang="zh-CN" altLang="zh-CN" sz="1800" dirty="0">
              <a:solidFill>
                <a:schemeClr val="bg1"/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5F8CB7-CE09-429F-B3EA-122B0036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013" y="426462"/>
            <a:ext cx="878565" cy="602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20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458" y="911738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题目文本风格模型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0">
            <a:extLst>
              <a:ext uri="{FF2B5EF4-FFF2-40B4-BE49-F238E27FC236}">
                <a16:creationId xmlns:a16="http://schemas.microsoft.com/office/drawing/2014/main" id="{0D1CDE03-1DE9-4878-B375-582400725EFD}"/>
              </a:ext>
            </a:extLst>
          </p:cNvPr>
          <p:cNvSpPr txBox="1">
            <a:spLocks/>
          </p:cNvSpPr>
          <p:nvPr/>
        </p:nvSpPr>
        <p:spPr>
          <a:xfrm>
            <a:off x="128826" y="211591"/>
            <a:ext cx="6510099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en-US" altLang="zh-CN" sz="3600" dirty="0">
                <a:latin typeface="Old English Text MT" panose="03040902040508030806" pitchFamily="66" charset="0"/>
              </a:rPr>
              <a:t>Machine Learning</a:t>
            </a:r>
            <a:r>
              <a:rPr lang="zh-CN" altLang="en-US" sz="3600" dirty="0">
                <a:latin typeface="Old English Text MT" panose="03040902040508030806" pitchFamily="66" charset="0"/>
              </a:rPr>
              <a:t>：</a:t>
            </a:r>
            <a:endParaRPr lang="zh-cn" altLang="en-US" sz="3600" dirty="0">
              <a:latin typeface="Old English Text MT" panose="03040902040508030806" pitchFamily="66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603C8-1622-44D3-B97F-98B39BBEB87E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594474" y="1595862"/>
            <a:ext cx="8402060" cy="511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en-US" sz="1800" b="1" dirty="0">
                <a:solidFill>
                  <a:schemeClr val="bg1"/>
                </a:solidFill>
                <a:latin typeface="Microsoft YaHei UI" panose="020B0503020204020204" pitchFamily="34" charset="-122"/>
              </a:rPr>
              <a:t>二次元程度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：收集来自萌娘百科的二次元文本和中文语料集中给普通文本，使用</a:t>
            </a:r>
            <a:r>
              <a:rPr lang="en-US" altLang="zh-CN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LSTM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训练二分类模型，进而对题目的二次元程度进行评估</a:t>
            </a:r>
            <a:r>
              <a:rPr lang="zh-CN" altLang="zh-CN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en-US" sz="1800" b="1" dirty="0">
                <a:solidFill>
                  <a:schemeClr val="bg1"/>
                </a:solidFill>
                <a:latin typeface="Microsoft YaHei UI" panose="020B0503020204020204" pitchFamily="34" charset="-122"/>
              </a:rPr>
              <a:t>学术程度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：同样适用</a:t>
            </a:r>
            <a:r>
              <a:rPr lang="en-US" altLang="zh-CN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LSTM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模型训练，学术文本从中文学术论文中采样。</a:t>
            </a:r>
            <a:endParaRPr lang="en-US" altLang="zh-CN" sz="1800" dirty="0">
              <a:solidFill>
                <a:schemeClr val="bg1"/>
              </a:solidFill>
              <a:latin typeface="Microsoft YaHei UI" panose="020B0503020204020204" pitchFamily="34" charset="-122"/>
            </a:endParaRPr>
          </a:p>
          <a:p>
            <a:pPr eaLnBrk="1" hangingPunct="1">
              <a:spcBef>
                <a:spcPts val="150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Microsoft YaHei UI" panose="020B0503020204020204" pitchFamily="34" charset="-122"/>
              </a:rPr>
              <a:t>文学程度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：同上。</a:t>
            </a:r>
            <a:endParaRPr lang="en-US" altLang="zh-CN" sz="1800" dirty="0">
              <a:solidFill>
                <a:schemeClr val="bg1"/>
              </a:solidFill>
              <a:latin typeface="Microsoft YaHei UI" panose="020B0503020204020204" pitchFamily="34" charset="-122"/>
            </a:endParaRPr>
          </a:p>
          <a:p>
            <a:pPr marR="0" lvl="0" eaLnBrk="1" fontAlgn="base" hangingPunct="1">
              <a:spcBef>
                <a:spcPts val="1500"/>
              </a:spcBef>
              <a:spcAft>
                <a:spcPct val="0"/>
              </a:spcAft>
              <a:buSzTx/>
              <a:tabLst/>
            </a:pPr>
            <a:r>
              <a:rPr lang="zh-CN" altLang="en-US" sz="1800" b="1" dirty="0">
                <a:solidFill>
                  <a:schemeClr val="bg1"/>
                </a:solidFill>
                <a:latin typeface="Microsoft YaHei UI" panose="020B0503020204020204" pitchFamily="34" charset="-122"/>
              </a:rPr>
              <a:t>上流程度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：检查题目中的词语，统计文本中出现奢侈品等昂贵物品的数目，作为评价上流程度的度量。</a:t>
            </a:r>
            <a:endParaRPr lang="en-US" altLang="zh-CN" sz="1800" dirty="0">
              <a:solidFill>
                <a:schemeClr val="bg1"/>
              </a:solidFill>
              <a:latin typeface="Microsoft YaHei UI" panose="020B0503020204020204" pitchFamily="34" charset="-122"/>
            </a:endParaRPr>
          </a:p>
          <a:p>
            <a:pPr lvl="0" eaLnBrk="1" hangingPunct="1">
              <a:spcBef>
                <a:spcPts val="150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Microsoft YaHei UI" panose="020B0503020204020204" pitchFamily="34" charset="-122"/>
              </a:rPr>
              <a:t>翻译腔程度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：样本来自知乎问答：如何模仿翻译腔</a:t>
            </a:r>
            <a:r>
              <a:rPr lang="en-US" altLang="zh-CN" sz="1800" dirty="0">
                <a:solidFill>
                  <a:schemeClr val="bg1"/>
                </a:solidFill>
                <a:latin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https://www.zhihu.com/question/24140466/answer/85033222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作为评价翻译腔程度的度量</a:t>
            </a:r>
            <a:endParaRPr lang="en-US" altLang="zh-CN" sz="1800" dirty="0">
              <a:solidFill>
                <a:schemeClr val="bg1"/>
              </a:solidFill>
              <a:latin typeface="Microsoft YaHei UI" panose="020B0503020204020204" pitchFamily="34" charset="-122"/>
            </a:endParaRPr>
          </a:p>
          <a:p>
            <a:pPr lvl="0" eaLnBrk="1" hangingPunct="1">
              <a:spcBef>
                <a:spcPts val="150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Microsoft YaHei UI" panose="020B0503020204020204" pitchFamily="34" charset="-122"/>
              </a:rPr>
              <a:t>用例丰富程度</a:t>
            </a:r>
            <a:r>
              <a:rPr lang="zh-CN" altLang="en-US" sz="1800" dirty="0">
                <a:solidFill>
                  <a:schemeClr val="bg1"/>
                </a:solidFill>
                <a:latin typeface="Microsoft YaHei UI" panose="020B0503020204020204" pitchFamily="34" charset="-122"/>
              </a:rPr>
              <a:t>：以测试用例的数目作为评价标准</a:t>
            </a:r>
            <a:endParaRPr lang="en-US" altLang="zh-CN" sz="1800" dirty="0">
              <a:solidFill>
                <a:schemeClr val="bg1"/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362982-1816-47C3-A3C4-26593366E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76" y="359602"/>
            <a:ext cx="7129731" cy="11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4593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{BD343F37-BFF4-4A80-AFA9-69597A1723DC}tf78318446</Template>
  <TotalTime>0</TotalTime>
  <Words>853</Words>
  <Application>Microsoft Office PowerPoint</Application>
  <PresentationFormat>宽屏</PresentationFormat>
  <Paragraphs>92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Meiryo UI</vt:lpstr>
      <vt:lpstr>Microsoft YaHei UI</vt:lpstr>
      <vt:lpstr>SimSun</vt:lpstr>
      <vt:lpstr>Arial</vt:lpstr>
      <vt:lpstr>Calibri</vt:lpstr>
      <vt:lpstr>Old English Text MT</vt:lpstr>
      <vt:lpstr>Bold Tech</vt:lpstr>
      <vt:lpstr>编程题目与文本分析</vt:lpstr>
      <vt:lpstr>Catalogue：</vt:lpstr>
      <vt:lpstr>Abstract：</vt:lpstr>
      <vt:lpstr>Data Collection：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2020-05-12T06:13:04Z</dcterms:created>
  <dcterms:modified xsi:type="dcterms:W3CDTF">2020-05-13T09:39:40Z</dcterms:modified>
</cp:coreProperties>
</file>